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Inter"/>
      <p:regular r:id="rId18"/>
      <p:bold r:id="rId19"/>
      <p:italic r:id="rId20"/>
      <p:boldItalic r:id="rId21"/>
    </p:embeddedFont>
    <p:embeddedFont>
      <p:font typeface="Fira Code"/>
      <p:regular r:id="rId22"/>
      <p:bold r:id="rId23"/>
    </p:embeddedFont>
    <p:embeddedFont>
      <p:font typeface="Inter Black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9E6ABD-153C-48B0-A994-F9CD65B04FA1}">
  <a:tblStyle styleId="{B39E6ABD-153C-48B0-A994-F9CD65B04FA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22" Type="http://schemas.openxmlformats.org/officeDocument/2006/relationships/font" Target="fonts/FiraCode-regular.fntdata"/><Relationship Id="rId21" Type="http://schemas.openxmlformats.org/officeDocument/2006/relationships/font" Target="fonts/Inter-boldItalic.fntdata"/><Relationship Id="rId24" Type="http://schemas.openxmlformats.org/officeDocument/2006/relationships/font" Target="fonts/InterBlack-bold.fntdata"/><Relationship Id="rId23" Type="http://schemas.openxmlformats.org/officeDocument/2006/relationships/font" Target="fonts/FiraCod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InterBlac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c33b26aa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c33b26aa6e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33b26aa6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c33b26aa6e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c33b26aa6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c33b26aa6e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9.png"/><Relationship Id="rId13" Type="http://schemas.openxmlformats.org/officeDocument/2006/relationships/image" Target="../media/image1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37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8250" y="-14287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890045"/>
            <a:ext cx="10668000" cy="718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0" y="3810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00" y="381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62000" y="1249858"/>
            <a:ext cx="11201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5E00"/>
                </a:solidFill>
                <a:latin typeface="Fira Code"/>
                <a:ea typeface="Fira Code"/>
                <a:cs typeface="Fira Code"/>
                <a:sym typeface="Fira Code"/>
              </a:rPr>
              <a:t>PROYECTO FINAL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762000" y="1697533"/>
            <a:ext cx="112014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DE COMPUTADORAS 2024-1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762000" y="2307133"/>
            <a:ext cx="112014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</a:t>
            </a:r>
            <a:r>
              <a:rPr b="0" i="0" lang="en-US" sz="48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ESARROLLO Y APLICACIÓN DE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8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ALGORITMOS DE CIFRADO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8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 EN LA SEGURIDAD INFORMÁTI</a:t>
            </a:r>
            <a:r>
              <a:rPr b="0" i="0" lang="en-US" sz="4800" u="none" cap="none" strike="noStrik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CA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62000" y="5090070"/>
            <a:ext cx="1057275" cy="21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FACULTAD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62000" y="5303350"/>
            <a:ext cx="118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INGENIERÍA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2295525" y="5090070"/>
            <a:ext cx="2381250" cy="21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CARRERA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295525" y="5303341"/>
            <a:ext cx="2381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INGENIERÍA DE SISTEMAS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5" name="Google Shape;2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92448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6" name="Google Shape;2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376338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7" name="Google Shape;24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260080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8" name="Google Shape;24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40448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762000" y="571500"/>
            <a:ext cx="114014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IMAGE SOURCES</a:t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571500" y="571500"/>
            <a:ext cx="47625" cy="485775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571500" y="1343025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571500" y="2127795"/>
            <a:ext cx="11049000" cy="98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571500" y="3110656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571500" y="211827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571500" y="211827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71500" y="310113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571500" y="310113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571500" y="388590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571500" y="388590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1666875" y="148590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https://www.kit.nl/wp-content/uploads/2019/02/E_SDG-goals_icons-individual-rgb-09.png?image-crop-positioner-ts=1712771020</a:t>
            </a:r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1666875" y="173161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www.kit.nl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666875" y="2270670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https://img.freepik.com/premium-vector/lock-cyber-security-padlock-with-keyhole-icon-made-with-binary-code-protect-security-safe-concept-information-privacy-digital-code-matrix-background-with-digits-10-vector-illustration_127544-2753.jpg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1666875" y="271447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www.freepik.com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1666875" y="3253531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https://images.stockcake.com/public/7/7/f/77f16c5c-c167-4df3-9a2f-dd5e0465355c_large/vibrant-smoke-art-stockcake.jpg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1666875" y="349924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stockcake.com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666875" y="403830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https://img.freepik.com/premium-vector/seamless-pixelated-tv-noise-texture-white-noise-signal-grain-television-screen-interferences_497399-920.jpg?w=360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1666875" y="428401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www.freepik.com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2" name="Google Shape;272;p23"/>
          <p:cNvPicPr preferRelativeResize="0"/>
          <p:nvPr/>
        </p:nvPicPr>
        <p:blipFill rotWithShape="1">
          <a:blip r:embed="rId3">
            <a:alphaModFix/>
          </a:blip>
          <a:srcRect b="0" l="11437" r="1188" t="1069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3" name="Google Shape;2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700675"/>
            <a:ext cx="5685900" cy="263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4" name="Google Shape;27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051" y="3353775"/>
            <a:ext cx="5414980" cy="634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5" name="Google Shape;27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051" y="2821851"/>
            <a:ext cx="5414980" cy="148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6" name="Google Shape;27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051" y="2970790"/>
            <a:ext cx="5414980" cy="170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936051" y="3506205"/>
            <a:ext cx="7449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40" u="none" cap="none" strike="noStrike">
                <a:solidFill>
                  <a:srgbClr val="FF5E00"/>
                </a:solidFill>
                <a:latin typeface="Fira Code"/>
                <a:ea typeface="Fira Code"/>
                <a:cs typeface="Fira Code"/>
                <a:sym typeface="Fira Code"/>
              </a:rPr>
              <a:t>Cifrar:</a:t>
            </a:r>
            <a:endParaRPr sz="1563"/>
          </a:p>
        </p:txBody>
      </p:sp>
      <p:sp>
        <p:nvSpPr>
          <p:cNvPr id="278" name="Google Shape;278;p23"/>
          <p:cNvSpPr txBox="1"/>
          <p:nvPr/>
        </p:nvSpPr>
        <p:spPr>
          <a:xfrm>
            <a:off x="936051" y="3765018"/>
            <a:ext cx="10638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4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Descifrar:</a:t>
            </a:r>
            <a:endParaRPr sz="1563"/>
          </a:p>
        </p:txBody>
      </p:sp>
      <p:sp>
        <p:nvSpPr>
          <p:cNvPr id="279" name="Google Shape;279;p23"/>
          <p:cNvSpPr txBox="1"/>
          <p:nvPr/>
        </p:nvSpPr>
        <p:spPr>
          <a:xfrm>
            <a:off x="952500" y="1042975"/>
            <a:ext cx="636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ANEXO: MATEMÁTICAS RSA</a:t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762000" y="1042987"/>
            <a:ext cx="47700" cy="485700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936051" y="1853750"/>
            <a:ext cx="56859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7" u="none" cap="none" strike="noStrike">
                <a:solidFill>
                  <a:srgbClr val="A0A0A0"/>
                </a:solidFill>
                <a:latin typeface="Fira Code"/>
                <a:ea typeface="Fira Code"/>
                <a:cs typeface="Fira Code"/>
                <a:sym typeface="Fira Code"/>
              </a:rPr>
              <a:t>ANEXO: MATEMÁTICAS RSA</a:t>
            </a:r>
            <a:endParaRPr sz="1563"/>
          </a:p>
        </p:txBody>
      </p:sp>
      <p:sp>
        <p:nvSpPr>
          <p:cNvPr id="282" name="Google Shape;282;p23"/>
          <p:cNvSpPr txBox="1"/>
          <p:nvPr/>
        </p:nvSpPr>
        <p:spPr>
          <a:xfrm>
            <a:off x="936051" y="2428228"/>
            <a:ext cx="5415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5" u="none" cap="none" strike="noStrike">
                <a:solidFill>
                  <a:srgbClr val="888888"/>
                </a:solidFill>
                <a:latin typeface="Fira Code"/>
                <a:ea typeface="Fira Code"/>
                <a:cs typeface="Fira Code"/>
                <a:sym typeface="Fira Code"/>
              </a:rPr>
              <a:t>// Generación de Claves</a:t>
            </a:r>
            <a:endParaRPr sz="1563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62000" y="1143000"/>
            <a:ext cx="50006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OBJETIVOS Y FUNDAMENTOS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71500" y="1143000"/>
            <a:ext cx="47625" cy="971550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71500" y="2400300"/>
            <a:ext cx="52006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OBJETIVO PRINCIPAL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571500" y="2847975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Ilustrar el comportamiento del cifrado de imágenes utilizando una combinación del algoritmo </a:t>
            </a:r>
            <a:r>
              <a:rPr b="1" i="0" lang="en-US" sz="1500" u="none" cap="none" strike="noStrike">
                <a:solidFill>
                  <a:srgbClr val="FF5E00"/>
                </a:solidFill>
                <a:latin typeface="Inter"/>
                <a:ea typeface="Inter"/>
                <a:cs typeface="Inter"/>
                <a:sym typeface="Inter"/>
              </a:rPr>
              <a:t>RSA</a:t>
            </a: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 y operaciones lógicas </a:t>
            </a:r>
            <a:r>
              <a:rPr b="1" i="0" lang="en-US" sz="1500" u="none" cap="none" strike="noStrike">
                <a:solidFill>
                  <a:srgbClr val="FF5E00"/>
                </a:solidFill>
                <a:latin typeface="Inter"/>
                <a:ea typeface="Inter"/>
                <a:cs typeface="Inter"/>
                <a:sym typeface="Inter"/>
              </a:rPr>
              <a:t>XOR</a:t>
            </a: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571500" y="3952875"/>
            <a:ext cx="52006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ÁMBITO DE APLICACIÓN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57225" y="44958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62000" y="4495800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Archivos Multimedia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57225" y="48006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62000" y="4800600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Contraseñas y Credenciales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657225" y="51054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762000" y="5105400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Transacciones Bancarias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57225" y="54102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762000" y="5410200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Bases de Datos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9" name="Google Shape;1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808982"/>
            <a:ext cx="106680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0" name="Google Shape;1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0946" y="310425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1" name="Google Shape;12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9053" y="310425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2" name="Google Shape;12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6618" y="3570982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3" name="Google Shape;12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95987" y="3570982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4" name="Google Shape;12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65356" y="3570982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057275" y="3961507"/>
            <a:ext cx="236934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Imagen Original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057275" y="4123432"/>
            <a:ext cx="2369343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77777"/>
                </a:solidFill>
                <a:latin typeface="Inter"/>
                <a:ea typeface="Inter"/>
                <a:cs typeface="Inter"/>
                <a:sym typeface="Inter"/>
              </a:rPr>
              <a:t>Matriz de Píxeles</a:t>
            </a:r>
            <a:endParaRPr/>
          </a:p>
        </p:txBody>
      </p:sp>
      <p:pic>
        <p:nvPicPr>
          <p:cNvPr descr="image.png" id="127" name="Google Shape;12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0815" y="3294757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3626643" y="3771007"/>
            <a:ext cx="236934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Generación Claves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3626643" y="3932932"/>
            <a:ext cx="236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77777"/>
                </a:solidFill>
                <a:latin typeface="Inter"/>
                <a:ea typeface="Inter"/>
                <a:cs typeface="Inter"/>
                <a:sym typeface="Inter"/>
              </a:rPr>
              <a:t>RSA/XOR(Pública/Privada)</a:t>
            </a:r>
            <a:endParaRPr/>
          </a:p>
        </p:txBody>
      </p:sp>
      <p:pic>
        <p:nvPicPr>
          <p:cNvPr descr="image.png" id="130" name="Google Shape;130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90184" y="3294757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6196012" y="3771007"/>
            <a:ext cx="2369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Operación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196012" y="3932932"/>
            <a:ext cx="236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77777"/>
                </a:solidFill>
                <a:latin typeface="Inter"/>
                <a:ea typeface="Inter"/>
                <a:cs typeface="Inter"/>
                <a:sym typeface="Inter"/>
              </a:rPr>
              <a:t>clave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8765381" y="3961507"/>
            <a:ext cx="236934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Imagen Cifrada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8765381" y="4123432"/>
            <a:ext cx="2369343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77777"/>
                </a:solidFill>
                <a:latin typeface="Inter"/>
                <a:ea typeface="Inter"/>
                <a:cs typeface="Inter"/>
                <a:sym typeface="Inter"/>
              </a:rPr>
              <a:t>Ruido Visual</a:t>
            </a:r>
            <a:endParaRPr/>
          </a:p>
        </p:txBody>
      </p:sp>
      <p:pic>
        <p:nvPicPr>
          <p:cNvPr descr="image.png" id="135" name="Google Shape;13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71999" y="4847332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6" name="Google Shape;136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78387" y="4825882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952500" y="1142107"/>
            <a:ext cx="1100137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METODOLOGÍA HÍBRIDA</a:t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2000" y="1142107"/>
            <a:ext cx="47625" cy="485775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762000" y="1913632"/>
            <a:ext cx="1066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Basado en la técnica de </a:t>
            </a:r>
            <a:r>
              <a:rPr b="0" i="1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"RSA Based Encryption... </a:t>
            </a:r>
            <a:r>
              <a:rPr i="1" lang="en-US" sz="1500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vs </a:t>
            </a:r>
            <a:r>
              <a:rPr b="0" i="1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XOR Operation"</a:t>
            </a: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3913350" y="5180700"/>
            <a:ext cx="1317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Llave Pública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Para Cifrar (e, n)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6461125" y="5180700"/>
            <a:ext cx="1691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Llave Privada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Para Descifrar (d, n)</a:t>
            </a:r>
            <a:endParaRPr/>
          </a:p>
        </p:txBody>
      </p:sp>
      <p:pic>
        <p:nvPicPr>
          <p:cNvPr descr="image.png" id="142" name="Google Shape;142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08674" y="3294759"/>
            <a:ext cx="682764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225" y="1343025"/>
            <a:ext cx="5438775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762000" y="3352800"/>
            <a:ext cx="48482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FF5E00"/>
                </a:solidFill>
                <a:latin typeface="Fira Code"/>
                <a:ea typeface="Fira Code"/>
                <a:cs typeface="Fira Code"/>
                <a:sym typeface="Fira Code"/>
              </a:rPr>
              <a:t>Cifrado = A ⊕ B</a:t>
            </a:r>
            <a:endParaRPr/>
          </a:p>
        </p:txBody>
      </p:sp>
      <p:graphicFrame>
        <p:nvGraphicFramePr>
          <p:cNvPr id="149" name="Google Shape;149;p16"/>
          <p:cNvGraphicFramePr/>
          <p:nvPr/>
        </p:nvGraphicFramePr>
        <p:xfrm>
          <a:off x="762000" y="3829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{B39E6ABD-153C-48B0-A994-F9CD65B04FA1}</a:tableStyleId>
              </a:tblPr>
              <a:tblGrid>
                <a:gridCol w="1478450"/>
                <a:gridCol w="1478450"/>
                <a:gridCol w="1881775"/>
              </a:tblGrid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(Píxel)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 (Clave)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XOR (Salida)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E00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DDDDDD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</a:tr>
            </a:tbl>
          </a:graphicData>
        </a:graphic>
      </p:graphicFrame>
      <p:sp>
        <p:nvSpPr>
          <p:cNvPr id="150" name="Google Shape;150;p16"/>
          <p:cNvSpPr txBox="1"/>
          <p:nvPr/>
        </p:nvSpPr>
        <p:spPr>
          <a:xfrm>
            <a:off x="6286500" y="4957762"/>
            <a:ext cx="484822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Píxel Resultante: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(82, 189, 157, 155)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6286500" y="2728912"/>
            <a:ext cx="484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Píxel Original (RGBA): </a:t>
            </a:r>
            <a:r>
              <a:rPr b="0" i="0" lang="en-US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(100, 150, 200, 255)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6286500" y="2976562"/>
            <a:ext cx="484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Clave XOR: </a:t>
            </a:r>
            <a:r>
              <a:rPr b="0" i="0" lang="en-US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(50, 75, 125, 100)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6286500" y="3367087"/>
            <a:ext cx="484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R: 100 ^ 50 = 82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6286500" y="3709987"/>
            <a:ext cx="484822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6286500" y="3719512"/>
            <a:ext cx="484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G: 150 ^ 75 = 189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6286500" y="4062412"/>
            <a:ext cx="484822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6286500" y="4071937"/>
            <a:ext cx="484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B: 200 ^ 125 = 157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286500" y="4414837"/>
            <a:ext cx="484822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6286500" y="4424362"/>
            <a:ext cx="484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A: 255 ^ 100 = 155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952500" y="571500"/>
            <a:ext cx="1100137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LÓGICA DE CIFRADO (XOR)</a:t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762000" y="571500"/>
            <a:ext cx="47625" cy="485775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62000" y="1800225"/>
            <a:ext cx="50906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COMPUERTA XOR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762000" y="2247900"/>
            <a:ext cx="48482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La operación fundamental para transformar los valores de los píxeles. Es reversible si se conoce la clave.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286500" y="2281237"/>
            <a:ext cx="50906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EJEMPLO DE CÁLCULO REAL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9" name="Google Shape;1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0" name="Google Shape;1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624137"/>
            <a:ext cx="28448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762000" y="5138737"/>
            <a:ext cx="2844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IMAGEN ORIGINAL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Patrones Definidos</a:t>
            </a:r>
            <a:endParaRPr/>
          </a:p>
        </p:txBody>
      </p:sp>
      <p:pic>
        <p:nvPicPr>
          <p:cNvPr descr="image.png" id="172" name="Google Shape;17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2599" y="3824287"/>
            <a:ext cx="4000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3892599" y="4157662"/>
            <a:ext cx="4000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Cifrado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4578399" y="5138737"/>
            <a:ext cx="2844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IMAGEN CIFRADA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Alta Entropía (Ruido)</a:t>
            </a:r>
            <a:endParaRPr/>
          </a:p>
        </p:txBody>
      </p:sp>
      <p:pic>
        <p:nvPicPr>
          <p:cNvPr descr="image.png" id="175" name="Google Shape;17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8999" y="3824287"/>
            <a:ext cx="5905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7708999" y="4157662"/>
            <a:ext cx="5905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Descifrado</a:t>
            </a:r>
            <a:endParaRPr/>
          </a:p>
        </p:txBody>
      </p:sp>
      <p:pic>
        <p:nvPicPr>
          <p:cNvPr descr="image.png" id="177" name="Google Shape;17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5299" y="2624137"/>
            <a:ext cx="28448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8585299" y="5138737"/>
            <a:ext cx="2844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IMAGEN RECUPERADA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Sin Pérdida de Datos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952500" y="1357312"/>
            <a:ext cx="1100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RESULTADOS EXPERIMENTALES</a:t>
            </a:r>
            <a:r>
              <a:rPr b="1"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RSA</a:t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762000" y="1357312"/>
            <a:ext cx="47625" cy="485775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62000" y="2128837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Transformación visual de la información mediante el algoritmo implementado.</a:t>
            </a:r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7300" y="2624125"/>
            <a:ext cx="2826900" cy="238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624137"/>
            <a:ext cx="28448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762000" y="5138737"/>
            <a:ext cx="28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IMAGEN ORIGINAL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Patrones Definidos</a:t>
            </a:r>
            <a:endParaRPr/>
          </a:p>
        </p:txBody>
      </p:sp>
      <p:pic>
        <p:nvPicPr>
          <p:cNvPr descr="image.png" id="190" name="Google Shape;19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2599" y="3824287"/>
            <a:ext cx="4000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3892599" y="4157662"/>
            <a:ext cx="400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Cifrado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4578399" y="5138737"/>
            <a:ext cx="28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IMAGEN CIFRADA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Alta Entropía (Ruido)</a:t>
            </a:r>
            <a:endParaRPr/>
          </a:p>
        </p:txBody>
      </p:sp>
      <p:pic>
        <p:nvPicPr>
          <p:cNvPr descr="image.png" id="193" name="Google Shape;19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8999" y="3824287"/>
            <a:ext cx="5905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7708999" y="4157662"/>
            <a:ext cx="590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Descifrado</a:t>
            </a:r>
            <a:endParaRPr/>
          </a:p>
        </p:txBody>
      </p:sp>
      <p:pic>
        <p:nvPicPr>
          <p:cNvPr descr="image.png" id="195" name="Google Shape;19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5299" y="2624137"/>
            <a:ext cx="28448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8585299" y="5138737"/>
            <a:ext cx="28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D4FF"/>
                </a:solidFill>
                <a:latin typeface="Fira Code"/>
                <a:ea typeface="Fira Code"/>
                <a:cs typeface="Fira Code"/>
                <a:sym typeface="Fira Code"/>
              </a:rPr>
              <a:t>IMAGEN RECUPERADA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Sin Pérdida de Datos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952500" y="1357312"/>
            <a:ext cx="1100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RESULTADOS EXPERIMENTALES</a:t>
            </a:r>
            <a:r>
              <a:rPr b="1" lang="en-US" sz="31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XOR</a:t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762000" y="1357312"/>
            <a:ext cx="47700" cy="485700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762000" y="2128837"/>
            <a:ext cx="1066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Transformación visual de la información mediante el algoritmo implementado.</a:t>
            </a:r>
            <a:endParaRPr/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78575" y="2558575"/>
            <a:ext cx="2644500" cy="238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/>
        </p:nvSpPr>
        <p:spPr>
          <a:xfrm>
            <a:off x="952500" y="571500"/>
            <a:ext cx="1100137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ANÁLISIS DE HISTOGRAMAS</a:t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762000" y="571500"/>
            <a:ext cx="47625" cy="485775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62000" y="1343025"/>
            <a:ext cx="1066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Comparación de la distribución de frecuencias de los canales de color (RGBA).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633425" y="5677427"/>
            <a:ext cx="540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HISTOGRAMA ORIGINAL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62013" y="6048902"/>
            <a:ext cx="5143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Muestra picos claros y patrones de color identificables.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6157924" y="5677427"/>
            <a:ext cx="540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HISTOGRAMA CIFRADO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6286513" y="6048902"/>
            <a:ext cx="5143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Muestra comportamiento distribuido, patrones d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50271" t="0"/>
          <a:stretch/>
        </p:blipFill>
        <p:spPr>
          <a:xfrm>
            <a:off x="762000" y="2034075"/>
            <a:ext cx="5272025" cy="32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50271" r="0" t="0"/>
          <a:stretch/>
        </p:blipFill>
        <p:spPr>
          <a:xfrm>
            <a:off x="6286525" y="2034075"/>
            <a:ext cx="5272025" cy="325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8" name="Google Shape;2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/>
          <p:nvPr/>
        </p:nvSpPr>
        <p:spPr>
          <a:xfrm>
            <a:off x="1133475" y="1814512"/>
            <a:ext cx="44767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Alta Seguridad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 Combinación robusta de criptografía asimétrica y ofuscación de bits.</a:t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1104900" y="2919412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Eficiencia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 La operación XOR es computacionalmente ligera para imágenes grandes.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1104900" y="4024312"/>
            <a:ext cx="42100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Integridad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A0A0A0"/>
                </a:solidFill>
                <a:latin typeface="Inter"/>
                <a:ea typeface="Inter"/>
                <a:cs typeface="Inter"/>
                <a:sym typeface="Inter"/>
              </a:rPr>
              <a:t> Descifrado sin pérdidas ni artefactos visuales.</a:t>
            </a:r>
            <a:endParaRPr/>
          </a:p>
        </p:txBody>
      </p:sp>
      <p:pic>
        <p:nvPicPr>
          <p:cNvPr descr="image.png" id="222" name="Google Shape;2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14788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3" name="Google Shape;2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252787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4" name="Google Shape;22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4205287"/>
            <a:ext cx="2000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952500" y="1042987"/>
            <a:ext cx="4890611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CONCLUSIONES</a:t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762000" y="1042987"/>
            <a:ext cx="47625" cy="485775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5950" y="1042975"/>
            <a:ext cx="2275826" cy="119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95962" y="3668114"/>
            <a:ext cx="2275818" cy="118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95973" y="5008525"/>
            <a:ext cx="2275818" cy="11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9643606" y="4093668"/>
            <a:ext cx="614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84300" spcFirstLastPara="1" rIns="84300" wrap="square" tIns="8430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82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XOR</a:t>
            </a:r>
            <a:endParaRPr sz="1290"/>
          </a:p>
        </p:txBody>
      </p:sp>
      <p:sp>
        <p:nvSpPr>
          <p:cNvPr id="231" name="Google Shape;231;p20"/>
          <p:cNvSpPr txBox="1"/>
          <p:nvPr/>
        </p:nvSpPr>
        <p:spPr>
          <a:xfrm>
            <a:off x="9606624" y="5426600"/>
            <a:ext cx="9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BLOCKS</a:t>
            </a:r>
            <a:endParaRPr sz="1200"/>
          </a:p>
        </p:txBody>
      </p:sp>
      <p:sp>
        <p:nvSpPr>
          <p:cNvPr id="232" name="Google Shape;232;p20"/>
          <p:cNvSpPr txBox="1"/>
          <p:nvPr/>
        </p:nvSpPr>
        <p:spPr>
          <a:xfrm>
            <a:off x="9567176" y="1470610"/>
            <a:ext cx="1072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84300" spcFirstLastPara="1" rIns="84300" wrap="square" tIns="8430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82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IMAGEN</a:t>
            </a:r>
            <a:endParaRPr sz="1290"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95985" y="2343551"/>
            <a:ext cx="2275800" cy="1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9643597" y="2760746"/>
            <a:ext cx="614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84300" spcFirstLastPara="1" rIns="84300" wrap="square" tIns="8430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82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RSA</a:t>
            </a:r>
            <a:endParaRPr sz="12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505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9" name="Google Shape;239;p21"/>
          <p:cNvPicPr preferRelativeResize="0"/>
          <p:nvPr/>
        </p:nvPicPr>
        <p:blipFill rotWithShape="1">
          <a:blip r:embed="rId3">
            <a:alphaModFix/>
          </a:blip>
          <a:srcRect b="0" l="23954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1453950" y="2859450"/>
            <a:ext cx="9284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00" u="none" cap="none" strike="noStrik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MUCHAS GRACIAS</a:t>
            </a:r>
            <a:endParaRPr sz="5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